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4" r:id="rId3"/>
    <p:sldId id="288" r:id="rId4"/>
    <p:sldId id="271" r:id="rId5"/>
    <p:sldId id="274" r:id="rId6"/>
    <p:sldId id="275" r:id="rId7"/>
    <p:sldId id="272" r:id="rId8"/>
    <p:sldId id="270" r:id="rId9"/>
    <p:sldId id="262" r:id="rId10"/>
    <p:sldId id="269" r:id="rId11"/>
    <p:sldId id="267" r:id="rId12"/>
    <p:sldId id="258" r:id="rId13"/>
    <p:sldId id="259" r:id="rId14"/>
    <p:sldId id="263" r:id="rId15"/>
    <p:sldId id="266" r:id="rId16"/>
    <p:sldId id="276" r:id="rId17"/>
    <p:sldId id="278" r:id="rId18"/>
    <p:sldId id="277" r:id="rId19"/>
    <p:sldId id="265" r:id="rId20"/>
    <p:sldId id="279" r:id="rId21"/>
    <p:sldId id="280" r:id="rId22"/>
    <p:sldId id="282" r:id="rId23"/>
    <p:sldId id="281" r:id="rId24"/>
    <p:sldId id="285" r:id="rId25"/>
    <p:sldId id="286" r:id="rId26"/>
    <p:sldId id="287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4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A70DCE-AADA-3F4B-612F-E93DE0571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C8EFC39-AD49-50D6-143E-227AB9090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AECB93-720A-8E30-1888-6A6DDA6D5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62B8-F9DF-49E6-990A-9CF2C0949C9A}" type="datetimeFigureOut">
              <a:rPr lang="de-AT" smtClean="0"/>
              <a:t>01.08.2024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DD591B-CECF-F9C6-FE32-2F60BED86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75FB27-59A0-DE3A-E080-77E0FDEFB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A6A52-6A2F-483F-A357-35B74935A51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59689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6E73F6-2A27-35E6-A128-DC9F1462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20B0CF-5DA8-44C3-6383-A636F291E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9F77A5-5321-639F-F05B-BAF7A3BE0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62B8-F9DF-49E6-990A-9CF2C0949C9A}" type="datetimeFigureOut">
              <a:rPr lang="de-AT" smtClean="0"/>
              <a:t>01.08.2024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3652CA-3BDF-A563-448B-9F9490AE5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7E1E68-EBDA-C5C9-508B-CE7E9874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A6A52-6A2F-483F-A357-35B74935A51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7145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87BA918-7A10-D7E6-BA39-D18AF5967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DFE9534-7799-C2C5-348F-2C529FE52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B62189-C96D-811D-9686-910786B7B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62B8-F9DF-49E6-990A-9CF2C0949C9A}" type="datetimeFigureOut">
              <a:rPr lang="de-AT" smtClean="0"/>
              <a:t>01.08.2024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077CF4-E23B-951A-2C9E-D0B08FB5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3E1912-59F6-4E1F-DC11-1A2012E1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A6A52-6A2F-483F-A357-35B74935A51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3427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B30A21-5C94-FD4C-C291-C3C92AC4A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A217FB-2EEF-0A3C-1E40-A37E9173C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88951A-AEBA-A3AB-9E4A-1D4132135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62B8-F9DF-49E6-990A-9CF2C0949C9A}" type="datetimeFigureOut">
              <a:rPr lang="de-AT" smtClean="0"/>
              <a:t>01.08.2024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79C5A8-DE5D-D553-718A-3A979531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F34F9-BE78-0C99-EA79-BE70A3EE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A6A52-6A2F-483F-A357-35B74935A51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8140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C1ED3-CB64-408D-58AD-BD8186E3A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45916E-A8F3-7D75-04D7-F0D7E2838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3A2E05-556D-4066-42D9-AC5149BCF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62B8-F9DF-49E6-990A-9CF2C0949C9A}" type="datetimeFigureOut">
              <a:rPr lang="de-AT" smtClean="0"/>
              <a:t>01.08.2024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714DE8-B757-3B70-DDC7-0BCB39940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CD081F-BD8E-AFE0-10E5-8BDABB5C7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A6A52-6A2F-483F-A357-35B74935A51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05983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40597-E951-186C-063C-6E415A6A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B93E83-0032-A169-FB73-2987E62E7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F8D033D-D08E-81CB-6099-72AA4A3BF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CA3125-D4BA-EA9C-3538-097CDE0BE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62B8-F9DF-49E6-990A-9CF2C0949C9A}" type="datetimeFigureOut">
              <a:rPr lang="de-AT" smtClean="0"/>
              <a:t>01.08.2024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519EDA-578A-91CD-28F3-7254EEA0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8B2DDFF-512F-22D6-4D17-4806EB2B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A6A52-6A2F-483F-A357-35B74935A51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698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41502-6638-4374-B66D-7536837D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811E48-7C07-BF9E-6C09-0CC5B0664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A4F170F-294B-DEAF-8A19-E2B9C3BAA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A2DED5D-6147-E3F2-2C6B-75AB12F002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E06362D-9A85-A760-7AEE-A605D1661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BBEC79B-9F7B-7BFA-8384-2AFD1F5A0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62B8-F9DF-49E6-990A-9CF2C0949C9A}" type="datetimeFigureOut">
              <a:rPr lang="de-AT" smtClean="0"/>
              <a:t>01.08.2024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5D93FC2-9600-604E-6EE3-D900413E1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16AA54-4C36-61DD-F89D-574287D9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A6A52-6A2F-483F-A357-35B74935A51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037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76F0D-522C-FCDC-261C-A889571F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C251C0-46D3-6116-8205-B04021005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62B8-F9DF-49E6-990A-9CF2C0949C9A}" type="datetimeFigureOut">
              <a:rPr lang="de-AT" smtClean="0"/>
              <a:t>01.08.2024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8A5A6D-BCE6-DE59-C885-F3322C6C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43A9E6-0161-A623-7DE6-CC3AA58B3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A6A52-6A2F-483F-A357-35B74935A51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7632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2051E14-CBE0-7F67-CC70-BD44FE350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62B8-F9DF-49E6-990A-9CF2C0949C9A}" type="datetimeFigureOut">
              <a:rPr lang="de-AT" smtClean="0"/>
              <a:t>01.08.2024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384CC1-A245-F1DA-0BAB-48524708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FAC398-24E2-46BD-2B16-4AAC0959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A6A52-6A2F-483F-A357-35B74935A51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04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9C5E3A-B590-9E46-A9A8-AC8F6AA74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211888-9474-A2D7-7B70-7564BBD15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41E84D-2550-A62F-D5A6-392658002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5D0C03D-E305-1113-0551-F628D3C33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62B8-F9DF-49E6-990A-9CF2C0949C9A}" type="datetimeFigureOut">
              <a:rPr lang="de-AT" smtClean="0"/>
              <a:t>01.08.2024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855CBE-40A7-160B-8477-6AF2A2AA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8E030E-4BD0-EE88-F866-4B6C23E0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A6A52-6A2F-483F-A357-35B74935A51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5356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ABC539-107E-41CD-2172-1C6CCA664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50FCA9D-0266-71EB-4E11-EE80F98A01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2D6FFEA-5622-44CE-99DD-6417AC8DE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D9C4DE-9877-0F5A-22BD-0D25AC41C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62B8-F9DF-49E6-990A-9CF2C0949C9A}" type="datetimeFigureOut">
              <a:rPr lang="de-AT" smtClean="0"/>
              <a:t>01.08.2024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6FA5E6-9F7F-9CAE-37FE-02ABB7A0E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77784A-98E1-A3C6-B450-4181E345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A6A52-6A2F-483F-A357-35B74935A51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502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FA35430-78D0-A95D-0B7B-5414E2BBD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A08926-6A46-BA5B-27FC-E18381BE3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FA74CB-8370-4600-2002-585BB58B84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1C62B8-F9DF-49E6-990A-9CF2C0949C9A}" type="datetimeFigureOut">
              <a:rPr lang="de-AT" smtClean="0"/>
              <a:t>01.08.2024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CE7995-5D11-29AB-98CD-5FB643C691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195D12-7BA7-167B-DFA4-2AE0611D1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7A6A52-6A2F-483F-A357-35B74935A51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1710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0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5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54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9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media" Target="../media/media11.mp4"/><Relationship Id="rId7" Type="http://schemas.openxmlformats.org/officeDocument/2006/relationships/image" Target="../media/image69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68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2.png"/><Relationship Id="rId4" Type="http://schemas.openxmlformats.org/officeDocument/2006/relationships/video" Target="../media/media11.mp4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6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microsoft.com/office/2007/relationships/media" Target="../media/media14.mp4"/><Relationship Id="rId7" Type="http://schemas.openxmlformats.org/officeDocument/2006/relationships/image" Target="../media/image81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80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14.mp4"/><Relationship Id="rId9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microsoft.com/office/2007/relationships/media" Target="../media/media16.mp4"/><Relationship Id="rId7" Type="http://schemas.openxmlformats.org/officeDocument/2006/relationships/image" Target="../media/image85.png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84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16.mp4"/><Relationship Id="rId9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microsoft.com/office/2007/relationships/media" Target="../media/media16.mp4"/><Relationship Id="rId7" Type="http://schemas.openxmlformats.org/officeDocument/2006/relationships/image" Target="../media/image86.png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85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16.mp4"/><Relationship Id="rId9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46EF13-8AB6-332F-F5BF-80A044B78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Grundtypen von synthetischen Datensets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1B052D-2472-2AAD-10E3-3C697FC40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sz="3200" b="1" kern="100" dirty="0">
                <a:solidFill>
                  <a:srgbClr val="2F5496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‚Simple‘ lineare und zirkuläre Bewegungen</a:t>
            </a:r>
          </a:p>
          <a:p>
            <a:pPr lvl="1"/>
            <a:r>
              <a:rPr lang="de-AT" sz="2800" b="1" kern="100" dirty="0">
                <a:solidFill>
                  <a:srgbClr val="2F549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Zusätzlich eine Version mit Noise: die Positionen der Partikel werden mit </a:t>
            </a:r>
            <a:r>
              <a:rPr lang="de-AT" sz="2800" b="1" kern="100" dirty="0" err="1">
                <a:solidFill>
                  <a:srgbClr val="2F549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de-AT" sz="2800" b="1" kern="100" dirty="0">
                <a:solidFill>
                  <a:srgbClr val="2F549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AT" sz="2800" b="1" kern="100" dirty="0" err="1">
                <a:solidFill>
                  <a:srgbClr val="2F549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de-AT" sz="2800" b="1" kern="100" dirty="0">
                <a:solidFill>
                  <a:srgbClr val="2F549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AT" sz="2800" b="1" kern="100" dirty="0" err="1">
                <a:solidFill>
                  <a:srgbClr val="2F549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perturbiert</a:t>
            </a:r>
            <a:endParaRPr lang="de-AT" sz="2800" b="1" kern="100" dirty="0">
              <a:solidFill>
                <a:srgbClr val="2F5496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de-AT" sz="2800" b="1" kern="100" dirty="0">
              <a:solidFill>
                <a:srgbClr val="2F5496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AT" sz="1800" b="1" kern="100" dirty="0">
              <a:solidFill>
                <a:srgbClr val="2F5496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3200" b="1" dirty="0">
                <a:solidFill>
                  <a:srgbClr val="2F5496"/>
                </a:solidFill>
              </a:rPr>
              <a:t>4 simple ‚sonnensystemartige‘ Cluster (Punkte bewegen sich elliptisch/zirkulär um einen weiteren Punkt)</a:t>
            </a:r>
          </a:p>
          <a:p>
            <a:endParaRPr lang="de-AT" sz="3200" b="1" kern="100" dirty="0">
              <a:solidFill>
                <a:srgbClr val="2F5496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3200" b="1" kern="100" dirty="0">
                <a:solidFill>
                  <a:srgbClr val="2F549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‚MD‘-Simulationen: Potential wirkt zwischen den einzelnen verbundenen Teilchen, Teilchen erhalten zusätzlich korrelierte Stöße / Beiträge zum Geschwindigkeitsvektor</a:t>
            </a:r>
          </a:p>
          <a:p>
            <a:endParaRPr lang="de-AT" sz="3200" b="1" kern="100" dirty="0">
              <a:solidFill>
                <a:srgbClr val="2F5496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3200" b="1" kern="100" dirty="0">
                <a:solidFill>
                  <a:srgbClr val="2F549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(‚echte‘ Protein-MD-Simulationen via </a:t>
            </a:r>
            <a:r>
              <a:rPr lang="de-AT" sz="3200" b="1" kern="100" dirty="0" err="1">
                <a:solidFill>
                  <a:srgbClr val="2F549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openMM</a:t>
            </a:r>
            <a:r>
              <a:rPr lang="de-AT" sz="3200" b="1" kern="100" dirty="0">
                <a:solidFill>
                  <a:srgbClr val="2F549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de-DE" sz="1800" b="1" kern="100" dirty="0">
              <a:solidFill>
                <a:srgbClr val="2F5496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6057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C1717-514E-4719-6561-D0D6B859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748"/>
          </a:xfrm>
        </p:spPr>
        <p:txBody>
          <a:bodyPr>
            <a:normAutofit fontScale="90000"/>
          </a:bodyPr>
          <a:lstStyle/>
          <a:p>
            <a:r>
              <a:rPr lang="de-AT" dirty="0"/>
              <a:t>4 simple solar </a:t>
            </a:r>
            <a:r>
              <a:rPr lang="de-AT" dirty="0" err="1"/>
              <a:t>systems</a:t>
            </a:r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2F6C216-546B-7D43-EB59-46B10C0A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170" y="1213391"/>
            <a:ext cx="3291943" cy="2542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24E912A-BD65-4E31-96E5-899D33CB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6" y="1213391"/>
            <a:ext cx="3773864" cy="291482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5BA81AE-5E0B-5689-D113-23AE9B5DF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110" y="4036508"/>
            <a:ext cx="3147264" cy="24308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D32A602-B868-1F70-D706-BD377DB05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262" y="4036508"/>
            <a:ext cx="3147264" cy="243085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C60C652-28FD-CB9B-D036-9EA4D4CFE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32" y="3750776"/>
            <a:ext cx="3229401" cy="250215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9B0C65C-F4BC-BF0E-B5F1-EC8A49A876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399" y="1213391"/>
            <a:ext cx="2979834" cy="23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8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C1717-514E-4719-6561-D0D6B859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748"/>
          </a:xfrm>
        </p:spPr>
        <p:txBody>
          <a:bodyPr>
            <a:normAutofit fontScale="90000"/>
          </a:bodyPr>
          <a:lstStyle/>
          <a:p>
            <a:r>
              <a:rPr lang="de-AT" dirty="0"/>
              <a:t>4 simple solar </a:t>
            </a:r>
            <a:r>
              <a:rPr lang="de-AT" dirty="0" err="1"/>
              <a:t>systems</a:t>
            </a:r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3B0DDE-A798-BAC7-6F77-DCF3B526E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22" y="932874"/>
            <a:ext cx="6169723" cy="57566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736FEEC-5062-373A-B34A-07530F928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82" y="548885"/>
            <a:ext cx="3987981" cy="30801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7381E24-80E1-9EF5-8DDA-BFFE6FC66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906" y="3629084"/>
            <a:ext cx="3728929" cy="288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84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A6B97-F944-B4E0-7B25-D7C72B256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(</a:t>
            </a:r>
            <a:r>
              <a:rPr lang="de-AT" dirty="0" err="1"/>
              <a:t>too</a:t>
            </a:r>
            <a:r>
              <a:rPr lang="de-AT" dirty="0"/>
              <a:t>) simple </a:t>
            </a:r>
            <a:r>
              <a:rPr lang="de-AT" dirty="0" err="1"/>
              <a:t>example</a:t>
            </a:r>
            <a:endParaRPr lang="de-AT" dirty="0"/>
          </a:p>
        </p:txBody>
      </p:sp>
      <p:pic>
        <p:nvPicPr>
          <p:cNvPr id="4" name="fene_lowpot_lowtemp">
            <a:hlinkClick r:id="" action="ppaction://media"/>
            <a:extLst>
              <a:ext uri="{FF2B5EF4-FFF2-40B4-BE49-F238E27FC236}">
                <a16:creationId xmlns:a16="http://schemas.microsoft.com/office/drawing/2014/main" id="{C876B86D-EBAB-749A-C35B-8357612187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847" y="1690688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14950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C1717-514E-4719-6561-D0D6B859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748"/>
          </a:xfrm>
        </p:spPr>
        <p:txBody>
          <a:bodyPr>
            <a:normAutofit fontScale="90000"/>
          </a:bodyPr>
          <a:lstStyle/>
          <a:p>
            <a:r>
              <a:rPr lang="de-AT" dirty="0"/>
              <a:t>Simple </a:t>
            </a:r>
            <a:r>
              <a:rPr lang="de-AT" dirty="0" err="1"/>
              <a:t>example</a:t>
            </a:r>
            <a:endParaRPr lang="de-AT" dirty="0"/>
          </a:p>
        </p:txBody>
      </p:sp>
      <p:pic>
        <p:nvPicPr>
          <p:cNvPr id="5" name="harmpot=1, group_thermostat=True, entities=1, particles_per_group=80, temp=1, fenepot=0, desireddist = 1.04, pot_const=5, group_additions=False">
            <a:hlinkClick r:id="" action="ppaction://media"/>
            <a:extLst>
              <a:ext uri="{FF2B5EF4-FFF2-40B4-BE49-F238E27FC236}">
                <a16:creationId xmlns:a16="http://schemas.microsoft.com/office/drawing/2014/main" id="{3DB71023-CB72-7463-E037-B5F8F45433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02126"/>
            <a:ext cx="4368800" cy="3276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B7240C8-16EB-FF76-186E-009131A06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261" y="1144242"/>
            <a:ext cx="2496094" cy="21860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5BC1D19-43CB-EB26-0C63-030763055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742" y="1073728"/>
            <a:ext cx="2388610" cy="21728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B36E57C-ACB2-6FFE-C636-6B99E1EE0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91" y="4594402"/>
            <a:ext cx="2452687" cy="195738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74AD5ED-4FCB-373D-4E1F-BC1932CF41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3340" y="3560376"/>
            <a:ext cx="2709862" cy="210624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0F21875-C154-BEF1-C8B2-1CA131B071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1261" y="3512257"/>
            <a:ext cx="2229571" cy="173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51F2E-AD05-AD20-9625-E97EE171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168"/>
          </a:xfrm>
        </p:spPr>
        <p:txBody>
          <a:bodyPr>
            <a:normAutofit fontScale="90000"/>
          </a:bodyPr>
          <a:lstStyle/>
          <a:p>
            <a:r>
              <a:rPr lang="de-AT" dirty="0"/>
              <a:t>Affinity </a:t>
            </a:r>
            <a:r>
              <a:rPr lang="de-AT" dirty="0" err="1"/>
              <a:t>propagation</a:t>
            </a:r>
            <a:r>
              <a:rPr lang="de-AT" dirty="0"/>
              <a:t> </a:t>
            </a:r>
            <a:r>
              <a:rPr lang="de-AT" dirty="0" err="1"/>
              <a:t>creates</a:t>
            </a:r>
            <a:r>
              <a:rPr lang="de-AT" dirty="0"/>
              <a:t> </a:t>
            </a:r>
            <a:r>
              <a:rPr lang="de-AT" dirty="0" err="1"/>
              <a:t>much</a:t>
            </a:r>
            <a:r>
              <a:rPr lang="de-AT" dirty="0"/>
              <a:t> </a:t>
            </a:r>
            <a:r>
              <a:rPr lang="de-AT" dirty="0" err="1"/>
              <a:t>more</a:t>
            </a:r>
            <a:r>
              <a:rPr lang="de-AT" dirty="0"/>
              <a:t> </a:t>
            </a:r>
            <a:r>
              <a:rPr lang="de-AT" dirty="0" err="1"/>
              <a:t>clusters</a:t>
            </a:r>
            <a:endParaRPr lang="de-AT" dirty="0"/>
          </a:p>
        </p:txBody>
      </p:sp>
      <p:pic>
        <p:nvPicPr>
          <p:cNvPr id="6" name="AFFINITY, harmpot=1, group_thermostat=True, entities=1, particles_per_group=80, temp=1, fenepot=0, desireddist = 1.04, pot_const=5, group_additions=False">
            <a:hlinkClick r:id="" action="ppaction://media"/>
            <a:extLst>
              <a:ext uri="{FF2B5EF4-FFF2-40B4-BE49-F238E27FC236}">
                <a16:creationId xmlns:a16="http://schemas.microsoft.com/office/drawing/2014/main" id="{673FC2F9-8766-98CA-C990-AF1DE65778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831" y="1223047"/>
            <a:ext cx="4809516" cy="36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6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C1717-514E-4719-6561-D0D6B859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748"/>
          </a:xfrm>
        </p:spPr>
        <p:txBody>
          <a:bodyPr>
            <a:normAutofit fontScale="90000"/>
          </a:bodyPr>
          <a:lstStyle/>
          <a:p>
            <a:r>
              <a:rPr lang="de-AT" dirty="0"/>
              <a:t>Simple Simulation von 2 ‚Polymeren‘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A15951D-DD4A-965C-720A-88D2F066C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86" y="1238947"/>
            <a:ext cx="2754594" cy="241240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6E36999-7476-0058-43DA-A05F9957F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383" y="3957430"/>
            <a:ext cx="2833943" cy="253544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074C90-88AC-0A33-851C-2A4AAD632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9440" y="1238947"/>
            <a:ext cx="2957561" cy="2690427"/>
          </a:xfrm>
          <a:prstGeom prst="rect">
            <a:avLst/>
          </a:prstGeom>
        </p:spPr>
      </p:pic>
      <p:pic>
        <p:nvPicPr>
          <p:cNvPr id="9" name="physics_sim_simple_moreparticles_proteins.simulate_for_clustering(stim_steps=1000, temp=1, thermostat=1, group_thermostat=1, dt=0.01, harmpot=0, fenepot=1, desireddist = 1.04, pot_const=5, group_additions=False, friction=1)_truth">
            <a:hlinkClick r:id="" action="ppaction://media"/>
            <a:extLst>
              <a:ext uri="{FF2B5EF4-FFF2-40B4-BE49-F238E27FC236}">
                <a16:creationId xmlns:a16="http://schemas.microsoft.com/office/drawing/2014/main" id="{3DC6AEB7-761E-411C-DAAA-11DCFCC1DD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2915" y="1138157"/>
            <a:ext cx="6108915" cy="458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3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C1717-514E-4719-6561-D0D6B859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748"/>
          </a:xfrm>
        </p:spPr>
        <p:txBody>
          <a:bodyPr>
            <a:normAutofit fontScale="90000"/>
          </a:bodyPr>
          <a:lstStyle/>
          <a:p>
            <a:r>
              <a:rPr lang="de-AT" dirty="0"/>
              <a:t>Simple Simulation von 2 Polymeren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2504D4E-8B1D-F749-54BA-1E36E0030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134" y="1177870"/>
            <a:ext cx="3199256" cy="247101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ED44B4E-EB6C-BD54-4442-4C6D004C3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426" y="1212669"/>
            <a:ext cx="3600574" cy="278097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6B739E3-1627-3F13-420B-D48464996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527" y="4166142"/>
            <a:ext cx="3338752" cy="257875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5A4B131-29C3-E7C7-8E37-743E4A8D5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881" y="4273441"/>
            <a:ext cx="3338752" cy="25787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B25FDE7-7BDF-630F-20F8-1B8A10D98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827" y="1003441"/>
            <a:ext cx="4142354" cy="31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97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C1717-514E-4719-6561-D0D6B859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748"/>
          </a:xfrm>
        </p:spPr>
        <p:txBody>
          <a:bodyPr>
            <a:normAutofit fontScale="90000"/>
          </a:bodyPr>
          <a:lstStyle/>
          <a:p>
            <a:r>
              <a:rPr lang="de-AT" dirty="0"/>
              <a:t>Simple Simulation von 2 Polymeren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23059A7-5CA3-185C-1DD8-727DA1B30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641" y="1204675"/>
            <a:ext cx="3540376" cy="273448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7DE2F12-F522-2769-B814-947739A6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932" y="3939157"/>
            <a:ext cx="2858004" cy="22029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95BD267-DD1A-8848-E643-2F4339100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417" y="1477969"/>
            <a:ext cx="3723434" cy="259415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520DF76-4F25-D9A4-AFEA-FCDE2F119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545" y="1191228"/>
            <a:ext cx="3971930" cy="37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87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C1717-514E-4719-6561-D0D6B859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748"/>
          </a:xfrm>
        </p:spPr>
        <p:txBody>
          <a:bodyPr>
            <a:normAutofit fontScale="90000"/>
          </a:bodyPr>
          <a:lstStyle/>
          <a:p>
            <a:r>
              <a:rPr lang="de-AT" dirty="0"/>
              <a:t>Simple Simulation von 2 Polymeren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89BD62-0EF0-3DF3-C6F2-9871A37E6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02" y="1176493"/>
            <a:ext cx="2933262" cy="229490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15EB3C-D446-7020-2CED-D34EDD744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914" y="966719"/>
            <a:ext cx="3413350" cy="27144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560AFEC-2084-A9AB-F319-348B595C5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41" y="3638774"/>
            <a:ext cx="3547985" cy="28215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19489CA-DD07-1728-E4FB-1A137562F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8" y="3715020"/>
            <a:ext cx="3983143" cy="306666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C944C66-C12C-95E1-788F-31F2264009B3}"/>
              </a:ext>
            </a:extLst>
          </p:cNvPr>
          <p:cNvSpPr txBox="1"/>
          <p:nvPr/>
        </p:nvSpPr>
        <p:spPr>
          <a:xfrm>
            <a:off x="9123528" y="2053988"/>
            <a:ext cx="305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RMSD (</a:t>
            </a:r>
            <a:r>
              <a:rPr lang="de-AT" dirty="0" err="1"/>
              <a:t>ground</a:t>
            </a:r>
            <a:r>
              <a:rPr lang="de-AT" dirty="0"/>
              <a:t> </a:t>
            </a:r>
            <a:r>
              <a:rPr lang="de-AT" dirty="0" err="1"/>
              <a:t>truth</a:t>
            </a:r>
            <a:r>
              <a:rPr lang="de-AT" dirty="0"/>
              <a:t> </a:t>
            </a:r>
            <a:r>
              <a:rPr lang="de-AT" dirty="0" err="1"/>
              <a:t>clusters</a:t>
            </a:r>
            <a:r>
              <a:rPr lang="de-AT" dirty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242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C1717-514E-4719-6561-D0D6B859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748"/>
          </a:xfrm>
        </p:spPr>
        <p:txBody>
          <a:bodyPr>
            <a:noAutofit/>
          </a:bodyPr>
          <a:lstStyle/>
          <a:p>
            <a:br>
              <a:rPr kumimoji="0" lang="de-AT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</a:br>
            <a:r>
              <a:rPr kumimoji="0" lang="de-AT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1 Polymer-Entität, 3 ‚Gruppen‘</a:t>
            </a:r>
            <a:br>
              <a:rPr lang="de-AT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de-AT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de-AT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physics_sim_simple_moreparticles_proteins.simulate_for_clustering(</a:t>
            </a:r>
            <a:r>
              <a:rPr lang="de-AT" sz="16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stim_steps</a:t>
            </a:r>
            <a:r>
              <a:rPr lang="de-AT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=1000, </a:t>
            </a:r>
            <a:r>
              <a:rPr lang="de-AT" sz="16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</a:t>
            </a:r>
            <a:r>
              <a:rPr lang="de-AT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=1, </a:t>
            </a:r>
            <a:r>
              <a:rPr lang="de-AT" sz="16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thermostat</a:t>
            </a:r>
            <a:r>
              <a:rPr lang="de-AT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=1, </a:t>
            </a:r>
            <a:r>
              <a:rPr lang="de-AT" sz="16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entities</a:t>
            </a:r>
            <a:r>
              <a:rPr lang="de-AT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=1, </a:t>
            </a:r>
            <a:r>
              <a:rPr lang="de-AT" sz="16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particles_per_group</a:t>
            </a:r>
            <a:r>
              <a:rPr lang="de-AT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=100, </a:t>
            </a:r>
            <a:r>
              <a:rPr lang="de-AT" sz="16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group_thermostat</a:t>
            </a:r>
            <a:r>
              <a:rPr lang="de-AT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=1, </a:t>
            </a:r>
            <a:r>
              <a:rPr lang="de-AT" sz="16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de-AT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=0.01, </a:t>
            </a:r>
            <a:r>
              <a:rPr lang="de-AT" sz="16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harmpot</a:t>
            </a:r>
            <a:r>
              <a:rPr lang="de-AT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=0, </a:t>
            </a:r>
            <a:r>
              <a:rPr lang="de-AT" sz="16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fenepot</a:t>
            </a:r>
            <a:r>
              <a:rPr lang="de-AT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=1, </a:t>
            </a:r>
            <a:r>
              <a:rPr lang="de-AT" sz="16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desireddist</a:t>
            </a:r>
            <a:r>
              <a:rPr lang="de-AT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= 1.04, </a:t>
            </a:r>
            <a:r>
              <a:rPr lang="de-AT" sz="16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pot_const</a:t>
            </a:r>
            <a:r>
              <a:rPr lang="de-AT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=30, </a:t>
            </a:r>
            <a:r>
              <a:rPr lang="de-AT" sz="16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group_additions</a:t>
            </a:r>
            <a:r>
              <a:rPr lang="de-AT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de-AT" sz="16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False</a:t>
            </a:r>
            <a:r>
              <a:rPr lang="de-AT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6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friction</a:t>
            </a:r>
            <a:r>
              <a:rPr lang="de-AT" sz="16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=1)</a:t>
            </a:r>
            <a:b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de-AT" sz="1600" dirty="0"/>
          </a:p>
        </p:txBody>
      </p:sp>
      <p:pic>
        <p:nvPicPr>
          <p:cNvPr id="2" name="physics_sim_simple_moreparticles(temp=1, thermostat=1, entities=1, particles_per_group=100, group_thermostat=1,  fenepot=1, pot_const=30, group_additions=False_truth">
            <a:hlinkClick r:id="" action="ppaction://media"/>
            <a:extLst>
              <a:ext uri="{FF2B5EF4-FFF2-40B4-BE49-F238E27FC236}">
                <a16:creationId xmlns:a16="http://schemas.microsoft.com/office/drawing/2014/main" id="{D0BFD81E-9DDA-E546-32C6-9B7E7C7E97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838" y="1843941"/>
            <a:ext cx="5220551" cy="3915413"/>
          </a:xfrm>
          <a:prstGeom prst="rect">
            <a:avLst/>
          </a:prstGeom>
        </p:spPr>
      </p:pic>
      <p:pic>
        <p:nvPicPr>
          <p:cNvPr id="3" name="physics_sim_simple_moreparticles(temp=1, thermostat=1, entities=1, particles_per_group=100, group_thermostat=1,  fenepot=1, pot_const=30, group_additions=False_hdbs_2_2">
            <a:hlinkClick r:id="" action="ppaction://media"/>
            <a:extLst>
              <a:ext uri="{FF2B5EF4-FFF2-40B4-BE49-F238E27FC236}">
                <a16:creationId xmlns:a16="http://schemas.microsoft.com/office/drawing/2014/main" id="{06502F22-483C-7CEA-5847-E648B70E91C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66014" y="1843942"/>
            <a:ext cx="5900464" cy="44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6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0EAF3-9AB4-E104-694B-012EC067F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Implementierte </a:t>
            </a:r>
            <a:r>
              <a:rPr lang="de-AT" dirty="0" err="1"/>
              <a:t>Evaluationsmetriken</a:t>
            </a:r>
            <a:r>
              <a:rPr lang="de-AT" dirty="0"/>
              <a:t>/-</a:t>
            </a:r>
            <a:r>
              <a:rPr lang="de-AT" dirty="0" err="1"/>
              <a:t>visualisationen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2341D1-8488-84F3-D308-C71479E71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AT" dirty="0"/>
              <a:t>Animierter Plot mit Anzeige der Clusters</a:t>
            </a:r>
          </a:p>
          <a:p>
            <a:r>
              <a:rPr lang="de-AT" dirty="0" err="1"/>
              <a:t>Heatmaps</a:t>
            </a:r>
            <a:r>
              <a:rPr lang="de-AT" dirty="0"/>
              <a:t> für delta-Matrix-Werte</a:t>
            </a:r>
          </a:p>
          <a:p>
            <a:r>
              <a:rPr lang="de-AT" dirty="0" err="1"/>
              <a:t>Heatmaps</a:t>
            </a:r>
            <a:r>
              <a:rPr lang="de-AT" dirty="0"/>
              <a:t> für Vergleich der Ähnlichkeit zwischen den </a:t>
            </a:r>
            <a:r>
              <a:rPr lang="de-AT" dirty="0" err="1"/>
              <a:t>Clusteringverfahren</a:t>
            </a:r>
            <a:r>
              <a:rPr lang="de-AT" dirty="0"/>
              <a:t> (und ‚</a:t>
            </a:r>
            <a:r>
              <a:rPr lang="de-AT" dirty="0" err="1"/>
              <a:t>ground</a:t>
            </a:r>
            <a:r>
              <a:rPr lang="de-AT" dirty="0"/>
              <a:t> </a:t>
            </a:r>
            <a:r>
              <a:rPr lang="de-AT" dirty="0" err="1"/>
              <a:t>truth</a:t>
            </a:r>
            <a:r>
              <a:rPr lang="de-AT" dirty="0"/>
              <a:t>‘)</a:t>
            </a:r>
          </a:p>
          <a:p>
            <a:r>
              <a:rPr lang="de-AT" dirty="0" err="1"/>
              <a:t>Barplots</a:t>
            </a:r>
            <a:r>
              <a:rPr lang="de-AT" dirty="0"/>
              <a:t> für </a:t>
            </a:r>
            <a:r>
              <a:rPr lang="de-AT" dirty="0" err="1"/>
              <a:t>nr.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clusters</a:t>
            </a:r>
            <a:r>
              <a:rPr lang="de-AT" dirty="0"/>
              <a:t>, </a:t>
            </a:r>
            <a:r>
              <a:rPr lang="de-AT" dirty="0" err="1"/>
              <a:t>nr.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wrong</a:t>
            </a:r>
            <a:r>
              <a:rPr lang="de-AT" dirty="0"/>
              <a:t> </a:t>
            </a:r>
            <a:r>
              <a:rPr lang="de-AT" dirty="0" err="1"/>
              <a:t>elements</a:t>
            </a:r>
            <a:r>
              <a:rPr lang="de-AT" dirty="0"/>
              <a:t>, </a:t>
            </a:r>
            <a:r>
              <a:rPr lang="de-AT" dirty="0" err="1"/>
              <a:t>adj.</a:t>
            </a:r>
            <a:r>
              <a:rPr lang="de-AT" dirty="0"/>
              <a:t> Rand, NMI und Q sowie RMSD (Q und RMSD können verschieden berechnet werden, entweder anhand der Distanzmatrizen oder Anhand der Positionen eines Partikels/</a:t>
            </a:r>
            <a:r>
              <a:rPr lang="de-AT" dirty="0" err="1"/>
              <a:t>Residues</a:t>
            </a:r>
            <a:r>
              <a:rPr lang="de-AT" dirty="0"/>
              <a:t> zwischen zwei </a:t>
            </a:r>
            <a:r>
              <a:rPr lang="de-AT" dirty="0" err="1"/>
              <a:t>timesteps</a:t>
            </a:r>
            <a:r>
              <a:rPr lang="de-AT" dirty="0"/>
              <a:t>)</a:t>
            </a:r>
          </a:p>
          <a:p>
            <a:r>
              <a:rPr lang="de-AT" dirty="0"/>
              <a:t>Silhouette Plots: Insbesondere auch Berechnung für verschiedene </a:t>
            </a:r>
            <a:r>
              <a:rPr lang="de-AT" dirty="0" err="1"/>
              <a:t>nr.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clusters</a:t>
            </a:r>
            <a:r>
              <a:rPr lang="de-AT" dirty="0"/>
              <a:t> (bei Algorithmen mit fixer </a:t>
            </a:r>
            <a:r>
              <a:rPr lang="de-AT" dirty="0" err="1"/>
              <a:t>cluster</a:t>
            </a:r>
            <a:r>
              <a:rPr lang="de-AT" dirty="0"/>
              <a:t> </a:t>
            </a:r>
            <a:r>
              <a:rPr lang="de-AT" dirty="0" err="1"/>
              <a:t>size</a:t>
            </a:r>
            <a:r>
              <a:rPr lang="de-AT" dirty="0"/>
              <a:t> wie </a:t>
            </a:r>
            <a:r>
              <a:rPr lang="de-AT" dirty="0" err="1"/>
              <a:t>spectral</a:t>
            </a:r>
            <a:r>
              <a:rPr lang="de-AT" dirty="0"/>
              <a:t> </a:t>
            </a:r>
            <a:r>
              <a:rPr lang="de-AT" dirty="0" err="1"/>
              <a:t>clustering</a:t>
            </a:r>
            <a:r>
              <a:rPr lang="de-AT" dirty="0"/>
              <a:t>) und Plotten des </a:t>
            </a:r>
            <a:r>
              <a:rPr lang="de-AT" dirty="0" err="1"/>
              <a:t>silhouette</a:t>
            </a:r>
            <a:r>
              <a:rPr lang="de-AT" dirty="0"/>
              <a:t> </a:t>
            </a:r>
            <a:r>
              <a:rPr lang="de-AT" dirty="0" err="1"/>
              <a:t>scores</a:t>
            </a:r>
            <a:r>
              <a:rPr lang="de-AT" dirty="0"/>
              <a:t> gegen </a:t>
            </a:r>
            <a:r>
              <a:rPr lang="de-AT" dirty="0" err="1"/>
              <a:t>nr.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clusters</a:t>
            </a:r>
            <a:endParaRPr lang="de-AT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783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C1717-514E-4719-6561-D0D6B859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748"/>
          </a:xfrm>
        </p:spPr>
        <p:txBody>
          <a:bodyPr>
            <a:normAutofit fontScale="90000"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1 Polymer-Entität, 3 ‚Gruppen‘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06B59F-F487-25C4-CE59-CEAA55905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4" y="1043491"/>
            <a:ext cx="4112522" cy="38371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4FB309B-C410-285B-EF01-F8EB2C6E3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658" y="966512"/>
            <a:ext cx="3406289" cy="263091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C60C04-539A-3E7B-47B6-67A39C832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709" y="3906918"/>
            <a:ext cx="2911792" cy="22489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40F4892-3E53-6186-335E-6809ACB3D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328" y="4874902"/>
            <a:ext cx="2567547" cy="198309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33CE3DA-53D6-5DBD-B567-A5B26E966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3230" y="3700592"/>
            <a:ext cx="3615211" cy="279228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C13DBA0-40A2-2BAD-9C97-937B7ABC6C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9510" y="870400"/>
            <a:ext cx="3312659" cy="255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6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C1717-514E-4719-6561-D0D6B859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748"/>
          </a:xfrm>
        </p:spPr>
        <p:txBody>
          <a:bodyPr>
            <a:normAutofit fontScale="90000"/>
          </a:bodyPr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1 Polymer-Entität, 3 ‚Gruppen‘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722E692-CCD0-50A8-4B26-D494B2371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430" y="971406"/>
            <a:ext cx="2622432" cy="22921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108BE3F-51C0-97F9-FCE5-6D31E496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482" y="932874"/>
            <a:ext cx="2680027" cy="239629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F36E88-EC46-392F-C995-13E1E17E9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545" y="932874"/>
            <a:ext cx="2859859" cy="260020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C3BFA4A-F5C2-90A5-D20D-6DC2AD67B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42" y="3594418"/>
            <a:ext cx="3208261" cy="2510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1D5A552-FE87-D22F-88ED-182DD7DC4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714" y="3651298"/>
            <a:ext cx="2991242" cy="239629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4785E54-3900-064C-88E9-C9EC46A97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5451" y="3787555"/>
            <a:ext cx="2719419" cy="212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14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C1717-514E-4719-6561-D0D6B859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748"/>
          </a:xfrm>
        </p:spPr>
        <p:txBody>
          <a:bodyPr>
            <a:noAutofit/>
          </a:bodyPr>
          <a:lstStyle/>
          <a:p>
            <a:r>
              <a:rPr lang="de-AT" sz="2000" dirty="0"/>
              <a:t>physics_sim_simple_moreparticles_proteins.simulate_for_clustering(</a:t>
            </a:r>
            <a:r>
              <a:rPr lang="de-AT" sz="2000" dirty="0" err="1"/>
              <a:t>harmpot</a:t>
            </a:r>
            <a:r>
              <a:rPr lang="de-AT" sz="2000" dirty="0"/>
              <a:t>=1, </a:t>
            </a:r>
            <a:r>
              <a:rPr lang="de-AT" sz="2000" dirty="0" err="1"/>
              <a:t>group_thermostat</a:t>
            </a:r>
            <a:r>
              <a:rPr lang="de-AT" sz="2000" dirty="0"/>
              <a:t>=True, </a:t>
            </a:r>
            <a:r>
              <a:rPr lang="de-AT" sz="2000" dirty="0" err="1"/>
              <a:t>temp</a:t>
            </a:r>
            <a:r>
              <a:rPr lang="de-AT" sz="2000" dirty="0"/>
              <a:t>=1, </a:t>
            </a:r>
            <a:r>
              <a:rPr lang="de-AT" sz="2000" dirty="0" err="1"/>
              <a:t>fenepot</a:t>
            </a:r>
            <a:r>
              <a:rPr lang="de-AT" sz="2000" dirty="0"/>
              <a:t>=0, </a:t>
            </a:r>
            <a:r>
              <a:rPr lang="de-AT" sz="2000" dirty="0" err="1"/>
              <a:t>desireddist</a:t>
            </a:r>
            <a:r>
              <a:rPr lang="de-AT" sz="2000" dirty="0"/>
              <a:t> = 1.04, </a:t>
            </a:r>
            <a:r>
              <a:rPr lang="de-AT" sz="2000" dirty="0" err="1"/>
              <a:t>pot_const</a:t>
            </a:r>
            <a:r>
              <a:rPr lang="de-AT" sz="2000" dirty="0"/>
              <a:t>=5, </a:t>
            </a:r>
            <a:r>
              <a:rPr lang="de-AT" sz="2000" dirty="0" err="1"/>
              <a:t>group_additions</a:t>
            </a:r>
            <a:r>
              <a:rPr lang="de-AT" sz="2000" dirty="0"/>
              <a:t>=</a:t>
            </a:r>
            <a:r>
              <a:rPr lang="de-AT" sz="2000" dirty="0" err="1"/>
              <a:t>False</a:t>
            </a:r>
            <a:r>
              <a:rPr lang="de-AT" sz="2000" dirty="0"/>
              <a:t>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FC2E516-5C92-1A88-9486-F8CF427D2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3397" y="980953"/>
            <a:ext cx="1873174" cy="164048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D93DB-766E-155F-75FE-49E037DBC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4590" y="2988219"/>
            <a:ext cx="1832135" cy="166665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0D0F72-69B1-3D6C-EDB5-88A3E894E8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2288" y="4828671"/>
            <a:ext cx="1594437" cy="1435604"/>
          </a:xfrm>
          <a:prstGeom prst="rect">
            <a:avLst/>
          </a:prstGeom>
        </p:spPr>
      </p:pic>
      <p:pic>
        <p:nvPicPr>
          <p:cNvPr id="11" name="physics_sim_simple_moreparticles_proteins.simulate_for_clustering(harmpot=1, group_thermostat=True, temp=1, fenepot=0, desireddist = 1.04, pot_const=5, group_additions=False)_truth">
            <a:hlinkClick r:id="" action="ppaction://media"/>
            <a:extLst>
              <a:ext uri="{FF2B5EF4-FFF2-40B4-BE49-F238E27FC236}">
                <a16:creationId xmlns:a16="http://schemas.microsoft.com/office/drawing/2014/main" id="{D1462B70-BE2E-29D8-0AB8-6A121D7DCB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1444363"/>
            <a:ext cx="5469479" cy="4102110"/>
          </a:xfrm>
          <a:prstGeom prst="rect">
            <a:avLst/>
          </a:prstGeom>
        </p:spPr>
      </p:pic>
      <p:pic>
        <p:nvPicPr>
          <p:cNvPr id="12" name="physics_sim_simple_moreparticles_proteins.simulate_for_clustering(harmpot=1, group_thermostat=True, temp=1, fenepot=0, desireddist = 1.04, pot_const=5, group_additions=False)_hdbscan_2_2">
            <a:hlinkClick r:id="" action="ppaction://media"/>
            <a:extLst>
              <a:ext uri="{FF2B5EF4-FFF2-40B4-BE49-F238E27FC236}">
                <a16:creationId xmlns:a16="http://schemas.microsoft.com/office/drawing/2014/main" id="{D5C71ADD-4ECB-0A47-C745-2604EB4109B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90693" y="1681070"/>
            <a:ext cx="4642599" cy="348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9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C1717-514E-4719-6561-D0D6B859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748"/>
          </a:xfrm>
        </p:spPr>
        <p:txBody>
          <a:bodyPr>
            <a:noAutofit/>
          </a:bodyPr>
          <a:lstStyle/>
          <a:p>
            <a:r>
              <a:rPr lang="de-AT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physics_sim_simple_moreparticles_proteins</a:t>
            </a:r>
            <a: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de-AT" sz="16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simulate_for_clustering</a:t>
            </a:r>
            <a: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de-AT" sz="16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stim_steps</a:t>
            </a:r>
            <a:r>
              <a:rPr lang="de-AT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de-AT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1000</a:t>
            </a:r>
            <a: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6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</a:t>
            </a:r>
            <a:r>
              <a:rPr lang="de-AT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de-AT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de-AT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</a:t>
            </a:r>
            <a: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de-AT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], </a:t>
            </a:r>
            <a:r>
              <a:rPr lang="de-AT" sz="16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thermostat</a:t>
            </a:r>
            <a:r>
              <a:rPr lang="de-AT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de-AT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6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entities</a:t>
            </a:r>
            <a:r>
              <a:rPr lang="de-AT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de-AT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6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particles_per_group</a:t>
            </a:r>
            <a:r>
              <a:rPr lang="de-AT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de-AT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100</a:t>
            </a:r>
            <a: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6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group_thermostat</a:t>
            </a:r>
            <a:r>
              <a:rPr lang="de-AT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de-AT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6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dt</a:t>
            </a:r>
            <a:r>
              <a:rPr lang="de-AT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de-AT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0.01</a:t>
            </a:r>
            <a: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6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harmpot</a:t>
            </a:r>
            <a:r>
              <a:rPr lang="de-AT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de-AT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6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fenepot</a:t>
            </a:r>
            <a:r>
              <a:rPr lang="de-AT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de-AT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6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desireddist</a:t>
            </a:r>
            <a: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de-AT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de-AT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1.04</a:t>
            </a:r>
            <a: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6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pot_const</a:t>
            </a:r>
            <a:r>
              <a:rPr lang="de-AT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de-AT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</a:t>
            </a:r>
            <a: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6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group_additions</a:t>
            </a:r>
            <a:r>
              <a:rPr lang="de-AT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de-AT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True</a:t>
            </a:r>
            <a: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6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friction</a:t>
            </a:r>
            <a:r>
              <a:rPr lang="de-AT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de-AT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6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explicit_groups</a:t>
            </a:r>
            <a:r>
              <a:rPr lang="de-AT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de-AT" sz="16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explicit_groups</a:t>
            </a:r>
            <a: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br>
              <a:rPr lang="de-AT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de-AT" sz="16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FF164BF-7332-0C9C-D84B-DF9D51062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115" y="2657325"/>
            <a:ext cx="1639555" cy="12920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84B1DF3-A7C7-B9FF-E26A-B56AD004E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7292" y="1125720"/>
            <a:ext cx="1639556" cy="130385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2EAF0D7-EF3B-1E49-3FF0-81A9D2256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9216" y="1340495"/>
            <a:ext cx="3476160" cy="3243431"/>
          </a:xfrm>
          <a:prstGeom prst="rect">
            <a:avLst/>
          </a:prstGeom>
        </p:spPr>
      </p:pic>
      <p:pic>
        <p:nvPicPr>
          <p:cNvPr id="9" name="simulate_for_clustering(stim_steps=1000, temp=[1,2,3], thermostat=1, entities=1, particles_per_group=100, group_thermostat=0, dt=0.01, harmpot=1,pot_const=5, group_additions=True, friction=1, explicit_groups=explicit_groups_truth">
            <a:hlinkClick r:id="" action="ppaction://media"/>
            <a:extLst>
              <a:ext uri="{FF2B5EF4-FFF2-40B4-BE49-F238E27FC236}">
                <a16:creationId xmlns:a16="http://schemas.microsoft.com/office/drawing/2014/main" id="{CB3346CD-7C62-FDAC-C60A-3A1E6557F8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340495"/>
            <a:ext cx="5790356" cy="43427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0610B20-2EEA-B116-7F13-D7860E3EEB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844" y="4991548"/>
            <a:ext cx="1839846" cy="162639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A13FE01-9A4D-17DE-50AA-5FCFA1F2BE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6316" y="5206701"/>
            <a:ext cx="1626799" cy="146203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7FFD6AD-036B-9725-0298-2A00978AD6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0741" y="5109882"/>
            <a:ext cx="1722736" cy="154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0B374-2B05-84FD-6195-8FBBF77F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DEB3B05-8AB0-8ECD-7B7E-ABD91FF72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783" y="3633140"/>
            <a:ext cx="3365114" cy="3139820"/>
          </a:xfrm>
          <a:prstGeom prst="rect">
            <a:avLst/>
          </a:prstGeom>
        </p:spPr>
      </p:pic>
      <p:pic>
        <p:nvPicPr>
          <p:cNvPr id="7" name="simulate_for_clustering(stim_steps=1000, temp=[1,2,3], thermostat=1, entities=1, particles_per_group=100, group_thermostat=1, dt=0.01, harmpot=0, fenepot=1, desireddist = 1.04, pot_const=30, group_additions=True_t">
            <a:hlinkClick r:id="" action="ppaction://media"/>
            <a:extLst>
              <a:ext uri="{FF2B5EF4-FFF2-40B4-BE49-F238E27FC236}">
                <a16:creationId xmlns:a16="http://schemas.microsoft.com/office/drawing/2014/main" id="{77B31C5B-09BE-99B9-68B2-D26E10869E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267854"/>
            <a:ext cx="5332462" cy="3439177"/>
          </a:xfrm>
          <a:prstGeom prst="rect">
            <a:avLst/>
          </a:prstGeom>
        </p:spPr>
      </p:pic>
      <p:pic>
        <p:nvPicPr>
          <p:cNvPr id="8" name="simulate_for_clustering(stim_steps=1000, temp=[1,2,3], thermostat=1, entities=1, particles_per_group=100, group_thermostat=1, dt=0.01, harmpot=0, fenepot=1, desireddist = 1.04, pot_const=30, group_additions=True_hdb_2_2">
            <a:hlinkClick r:id="" action="ppaction://media"/>
            <a:extLst>
              <a:ext uri="{FF2B5EF4-FFF2-40B4-BE49-F238E27FC236}">
                <a16:creationId xmlns:a16="http://schemas.microsoft.com/office/drawing/2014/main" id="{A9BE9057-655A-4FF6-C32C-49420C61348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18271" y="193963"/>
            <a:ext cx="4987637" cy="34391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6411904-E21C-2C17-9520-C312CFB5FF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4677" y="3700827"/>
            <a:ext cx="3423966" cy="296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5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13CF5-F364-9037-2E75-AED49947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4319FC-94E3-1C4C-BDE5-19D84FE03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982" y="3989169"/>
            <a:ext cx="3074681" cy="2868831"/>
          </a:xfrm>
          <a:prstGeom prst="rect">
            <a:avLst/>
          </a:prstGeom>
        </p:spPr>
      </p:pic>
      <p:pic>
        <p:nvPicPr>
          <p:cNvPr id="5" name="stim_steps=1000, temp=[1,2,3], thermostat=1, entities=1, particles_per_group=100, group_thermostat=1, dt=0.01, harmpot=0, fenepot=1, desireddist = 1.04, pot_const=30, group_additions=True, friction=1_truth">
            <a:hlinkClick r:id="" action="ppaction://media"/>
            <a:extLst>
              <a:ext uri="{FF2B5EF4-FFF2-40B4-BE49-F238E27FC236}">
                <a16:creationId xmlns:a16="http://schemas.microsoft.com/office/drawing/2014/main" id="{8D8AB7E8-2379-EBC1-C8B3-548DB2AB00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5525723" cy="4144292"/>
          </a:xfrm>
          <a:prstGeom prst="rect">
            <a:avLst/>
          </a:prstGeom>
        </p:spPr>
      </p:pic>
      <p:pic>
        <p:nvPicPr>
          <p:cNvPr id="6" name="stim_steps=1000, temp=[1,2,3], thermostat=1, entities=1, particles_per_group=100, group_thermostat=1, dt=0.01, harmpot=0, fenepot=1, desireddist = 1.04, pot_const=30, group_additions=True, friction=1_hdb_2_2">
            <a:hlinkClick r:id="" action="ppaction://media"/>
            <a:extLst>
              <a:ext uri="{FF2B5EF4-FFF2-40B4-BE49-F238E27FC236}">
                <a16:creationId xmlns:a16="http://schemas.microsoft.com/office/drawing/2014/main" id="{947BC516-FDD6-B937-50B3-6D01C95EABD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26231" y="110311"/>
            <a:ext cx="4803610" cy="360270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77F390E-6738-122F-7CD0-EA8EC2C539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5915" y="3989169"/>
            <a:ext cx="3001173" cy="26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2246A-3FED-D912-E424-0823FC783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3" name="simulate_for_clustering(stim_steps=1000, temp=[1,2,3], thermostat=1, entities=1, particles_per_group=100, group_thermostat=1, dt=0.01, harmpot=0, fenepot=1, desireddist = 1.04, pot_const=30, group_additions=True, friction=1_truth">
            <a:hlinkClick r:id="" action="ppaction://media"/>
            <a:extLst>
              <a:ext uri="{FF2B5EF4-FFF2-40B4-BE49-F238E27FC236}">
                <a16:creationId xmlns:a16="http://schemas.microsoft.com/office/drawing/2014/main" id="{95606D4E-CD40-1E96-5BE1-15955C4ED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47782"/>
            <a:ext cx="4950690" cy="3713017"/>
          </a:xfrm>
          <a:prstGeom prst="rect">
            <a:avLst/>
          </a:prstGeom>
        </p:spPr>
      </p:pic>
      <p:pic>
        <p:nvPicPr>
          <p:cNvPr id="4" name="simulate_for_clustering(stim_steps=1000, temp=[1,2,3], thermostat=1, entities=1, particles_per_group=100, group_thermostat=1, dt=0.01, harmpot=0, fenepot=1, desireddist = 1.04, pot_const=30, group_additions=True, friction=1_hd_2_2">
            <a:hlinkClick r:id="" action="ppaction://media"/>
            <a:extLst>
              <a:ext uri="{FF2B5EF4-FFF2-40B4-BE49-F238E27FC236}">
                <a16:creationId xmlns:a16="http://schemas.microsoft.com/office/drawing/2014/main" id="{64815734-B502-7F0F-B655-832ECC21427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16459" y="210128"/>
            <a:ext cx="4291830" cy="321887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5BE3BBA-698B-A7A2-8323-D74A602D2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2204" y="3542855"/>
            <a:ext cx="3508926" cy="327400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1484CC1-9F04-4CB1-72F5-5BEBF1B723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5272" y="3646343"/>
            <a:ext cx="3508926" cy="306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8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E6935E-538A-2506-BC9B-04FC5AC0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Angewandte </a:t>
            </a:r>
            <a:r>
              <a:rPr lang="de-AT" dirty="0" err="1"/>
              <a:t>Clusteringverfahren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D499E2-F487-9C8A-E86C-C087AB1E6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AT" dirty="0" err="1"/>
              <a:t>Spectral</a:t>
            </a:r>
            <a:r>
              <a:rPr lang="de-AT" dirty="0"/>
              <a:t> Clustering</a:t>
            </a:r>
          </a:p>
          <a:p>
            <a:pPr lvl="1"/>
            <a:r>
              <a:rPr lang="de-AT" dirty="0"/>
              <a:t>Zusätzlich </a:t>
            </a:r>
            <a:r>
              <a:rPr lang="de-AT" dirty="0" err="1"/>
              <a:t>spectral</a:t>
            </a:r>
            <a:r>
              <a:rPr lang="de-AT" dirty="0"/>
              <a:t> </a:t>
            </a:r>
            <a:r>
              <a:rPr lang="de-AT" dirty="0" err="1"/>
              <a:t>clustering</a:t>
            </a:r>
            <a:r>
              <a:rPr lang="de-AT" dirty="0"/>
              <a:t> mit verschiedenen </a:t>
            </a:r>
            <a:r>
              <a:rPr lang="de-AT" dirty="0" err="1"/>
              <a:t>nr.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clusters</a:t>
            </a:r>
            <a:r>
              <a:rPr lang="de-AT" dirty="0"/>
              <a:t> und Wahl desjenigen </a:t>
            </a:r>
            <a:r>
              <a:rPr lang="de-AT" dirty="0" err="1"/>
              <a:t>clustering</a:t>
            </a:r>
            <a:r>
              <a:rPr lang="de-AT" dirty="0"/>
              <a:t> mit dem optimalen </a:t>
            </a:r>
            <a:r>
              <a:rPr lang="de-AT" dirty="0" err="1"/>
              <a:t>silhouette</a:t>
            </a:r>
            <a:r>
              <a:rPr lang="de-AT" dirty="0"/>
              <a:t> </a:t>
            </a:r>
            <a:r>
              <a:rPr lang="de-AT" dirty="0" err="1"/>
              <a:t>coefficient</a:t>
            </a:r>
            <a:endParaRPr lang="de-AT" dirty="0"/>
          </a:p>
          <a:p>
            <a:r>
              <a:rPr lang="de-AT" dirty="0" err="1"/>
              <a:t>HDBScan</a:t>
            </a:r>
            <a:endParaRPr lang="de-AT" dirty="0"/>
          </a:p>
          <a:p>
            <a:r>
              <a:rPr lang="de-AT" dirty="0"/>
              <a:t>Affinity Propagation</a:t>
            </a:r>
          </a:p>
          <a:p>
            <a:endParaRPr lang="de-AT" dirty="0"/>
          </a:p>
          <a:p>
            <a:r>
              <a:rPr lang="de-AT" dirty="0"/>
              <a:t>Distanzmatrizen, sowie Distanzmatrizen mit +1STD und +2STD</a:t>
            </a:r>
          </a:p>
          <a:p>
            <a:endParaRPr lang="de-AT" dirty="0"/>
          </a:p>
          <a:p>
            <a:r>
              <a:rPr lang="de-AT" dirty="0"/>
              <a:t>Zusätzlich:</a:t>
            </a:r>
          </a:p>
          <a:p>
            <a:pPr lvl="1"/>
            <a:r>
              <a:rPr lang="de-AT" dirty="0"/>
              <a:t>Anstatt Distanzmatrizen </a:t>
            </a:r>
            <a:r>
              <a:rPr lang="de-AT" dirty="0" err="1"/>
              <a:t>HDBScan</a:t>
            </a:r>
            <a:r>
              <a:rPr lang="de-AT" dirty="0"/>
              <a:t> mit </a:t>
            </a:r>
            <a:r>
              <a:rPr lang="de-AT" dirty="0" err="1"/>
              <a:t>flattened</a:t>
            </a:r>
            <a:r>
              <a:rPr lang="de-AT" dirty="0"/>
              <a:t> </a:t>
            </a:r>
            <a:r>
              <a:rPr lang="de-AT" dirty="0" err="1"/>
              <a:t>position</a:t>
            </a:r>
            <a:r>
              <a:rPr lang="de-AT" dirty="0"/>
              <a:t> </a:t>
            </a:r>
            <a:r>
              <a:rPr lang="de-AT" dirty="0" err="1"/>
              <a:t>vectors</a:t>
            </a:r>
            <a:r>
              <a:rPr lang="de-AT" dirty="0"/>
              <a:t> und </a:t>
            </a:r>
            <a:r>
              <a:rPr lang="de-AT" dirty="0" err="1"/>
              <a:t>flattened</a:t>
            </a:r>
            <a:r>
              <a:rPr lang="de-AT" dirty="0"/>
              <a:t> </a:t>
            </a:r>
            <a:r>
              <a:rPr lang="de-AT" dirty="0" err="1"/>
              <a:t>velocity</a:t>
            </a:r>
            <a:r>
              <a:rPr lang="de-AT" dirty="0"/>
              <a:t> </a:t>
            </a:r>
            <a:r>
              <a:rPr lang="de-AT" dirty="0" err="1"/>
              <a:t>vectors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9821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C1717-514E-4719-6561-D0D6B859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774"/>
            <a:ext cx="10515600" cy="2081191"/>
          </a:xfrm>
        </p:spPr>
        <p:txBody>
          <a:bodyPr>
            <a:noAutofit/>
          </a:bodyPr>
          <a:lstStyle/>
          <a:p>
            <a:br>
              <a:rPr lang="de-AT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de-AT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kumimoji="0" lang="de-A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Very simple </a:t>
            </a:r>
            <a:r>
              <a:rPr kumimoji="0" lang="de-AT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system</a:t>
            </a:r>
            <a:r>
              <a:rPr kumimoji="0" lang="de-A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(linear and </a:t>
            </a:r>
            <a:r>
              <a:rPr kumimoji="0" lang="de-AT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circular</a:t>
            </a:r>
            <a:r>
              <a:rPr kumimoji="0" lang="de-A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</a:t>
            </a:r>
            <a:r>
              <a:rPr kumimoji="0" lang="de-AT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motions</a:t>
            </a:r>
            <a:r>
              <a:rPr kumimoji="0" lang="de-A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) </a:t>
            </a:r>
            <a:r>
              <a:rPr kumimoji="0" lang="de-AT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with</a:t>
            </a:r>
            <a:r>
              <a:rPr kumimoji="0" lang="de-AT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additional </a:t>
            </a:r>
            <a:r>
              <a:rPr kumimoji="0" lang="de-AT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noise</a:t>
            </a:r>
            <a:br>
              <a:rPr lang="de-AT" sz="1200" b="0" dirty="0">
                <a:solidFill>
                  <a:srgbClr val="9CDCFE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</a:br>
            <a:br>
              <a:rPr lang="de-AT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de-AT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de-AT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num_particles_per_group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de-AT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[</a:t>
            </a:r>
            <a:b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(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2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traj_generator</a:t>
            </a:r>
            <a:r>
              <a:rPr lang="de-AT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de-AT" sz="1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circular_motion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{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radius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speed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0.1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clockwise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de-AT" sz="1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True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perturbation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0.2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}),  </a:t>
            </a:r>
            <a:b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(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2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traj_generator</a:t>
            </a:r>
            <a:r>
              <a:rPr lang="de-AT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de-AT" sz="1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circular_motion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{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radius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speed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0.1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clockwise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de-AT" sz="12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False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perturbation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0.2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}),  </a:t>
            </a:r>
            <a:b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(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2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traj_generator</a:t>
            </a:r>
            <a:r>
              <a:rPr lang="de-AT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de-AT" sz="1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linear_motion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{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length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speed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0.1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perturbation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0.2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})     ,   </a:t>
            </a:r>
            <a:b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(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2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traj_generator</a:t>
            </a:r>
            <a:r>
              <a:rPr lang="de-AT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de-AT" sz="1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circular_motion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{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radius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1.5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speed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0.5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clockwise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de-AT" sz="1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True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perturbation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0.2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}),  </a:t>
            </a:r>
            <a:b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(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2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traj_generator</a:t>
            </a:r>
            <a:r>
              <a:rPr lang="de-AT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de-AT" sz="1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circular_motion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{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radius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1.5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speed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0.5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'clockwise'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de-AT" sz="12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False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perturbation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0.2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}),  </a:t>
            </a:r>
            <a:b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(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2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traj_generator</a:t>
            </a:r>
            <a:r>
              <a:rPr lang="de-AT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de-AT" sz="1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linear_motion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{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length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speed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0.5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y_speed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: 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0.2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de-AT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perturbation</a:t>
            </a:r>
            <a:r>
              <a:rPr lang="de-AT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‘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de-AT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0.2</a:t>
            </a:r>
            <a: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})                    </a:t>
            </a:r>
            <a:b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de-AT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de-AT" sz="12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10247E-1065-37B8-E861-96892154E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002" y="2593075"/>
            <a:ext cx="2650031" cy="236948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FD2792A-BF00-9526-974F-781D28B74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665" y="2593074"/>
            <a:ext cx="2650034" cy="2369482"/>
          </a:xfrm>
          <a:prstGeom prst="rect">
            <a:avLst/>
          </a:prstGeom>
        </p:spPr>
      </p:pic>
      <p:pic>
        <p:nvPicPr>
          <p:cNvPr id="9" name="traj_test_fkt_noise_truth">
            <a:hlinkClick r:id="" action="ppaction://media"/>
            <a:extLst>
              <a:ext uri="{FF2B5EF4-FFF2-40B4-BE49-F238E27FC236}">
                <a16:creationId xmlns:a16="http://schemas.microsoft.com/office/drawing/2014/main" id="{B0535246-3DAB-F4D7-DAE5-65202139B7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513" y="2091544"/>
            <a:ext cx="6257499" cy="469312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0DE4FAC-138E-37FB-9C14-C57B21A1536B}"/>
              </a:ext>
            </a:extLst>
          </p:cNvPr>
          <p:cNvSpPr txBox="1"/>
          <p:nvPr/>
        </p:nvSpPr>
        <p:spPr>
          <a:xfrm>
            <a:off x="6830704" y="5718412"/>
            <a:ext cx="3804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Cluster werden sichtbarer bei +1STD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170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DCB3B-BC2B-5F67-B5A1-023B6208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Very simple </a:t>
            </a:r>
            <a:r>
              <a:rPr kumimoji="0" lang="de-A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system</a:t>
            </a:r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</a:t>
            </a:r>
            <a:r>
              <a:rPr kumimoji="0" lang="de-A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with</a:t>
            </a:r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additional </a:t>
            </a:r>
            <a:r>
              <a:rPr kumimoji="0" lang="de-A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noise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239F571-5DD1-BFA3-1461-1FC6F6897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136" y="1844298"/>
            <a:ext cx="3520311" cy="271898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30A9B0D-D05B-5F80-C915-FCE8AAAF9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202" y="1844298"/>
            <a:ext cx="3520312" cy="271898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D9F9707-6FDB-82C4-9472-5E5DE84D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535" y="4563282"/>
            <a:ext cx="2858136" cy="22075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0E4CBD2-DD1B-5992-921A-779552634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358" y="4504625"/>
            <a:ext cx="3167756" cy="244668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7B2CEDE-83C4-5306-CB64-093A336A5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301727"/>
            <a:ext cx="3050514" cy="227823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5A49187-D679-9842-BF1B-F1C3AED30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72" y="3579959"/>
            <a:ext cx="3081642" cy="243428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53EE17A-FA5F-F020-0AE1-8C5F13279ACF}"/>
              </a:ext>
            </a:extLst>
          </p:cNvPr>
          <p:cNvSpPr txBox="1"/>
          <p:nvPr/>
        </p:nvSpPr>
        <p:spPr>
          <a:xfrm>
            <a:off x="313899" y="6353033"/>
            <a:ext cx="482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Spectral</a:t>
            </a:r>
            <a:r>
              <a:rPr lang="de-AT" dirty="0"/>
              <a:t> </a:t>
            </a:r>
            <a:r>
              <a:rPr lang="de-AT" dirty="0" err="1"/>
              <a:t>clustering</a:t>
            </a:r>
            <a:r>
              <a:rPr lang="de-AT" dirty="0"/>
              <a:t> hat </a:t>
            </a:r>
            <a:r>
              <a:rPr lang="de-AT" dirty="0" err="1"/>
              <a:t>opt</a:t>
            </a:r>
            <a:r>
              <a:rPr lang="de-AT" dirty="0"/>
              <a:t>. </a:t>
            </a:r>
            <a:r>
              <a:rPr lang="de-AT" dirty="0" err="1"/>
              <a:t>Silh</a:t>
            </a:r>
            <a:r>
              <a:rPr lang="de-AT" dirty="0"/>
              <a:t>. </a:t>
            </a:r>
            <a:r>
              <a:rPr lang="de-AT" dirty="0" err="1"/>
              <a:t>Coeff</a:t>
            </a:r>
            <a:r>
              <a:rPr lang="de-AT" dirty="0"/>
              <a:t>. Bei 4 cl.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377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78777-21A8-46E5-4B75-A432B856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Very simple </a:t>
            </a:r>
            <a:r>
              <a:rPr kumimoji="0" lang="de-A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system</a:t>
            </a:r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</a:t>
            </a:r>
            <a:r>
              <a:rPr kumimoji="0" lang="de-A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with</a:t>
            </a:r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additional </a:t>
            </a:r>
            <a:r>
              <a:rPr kumimoji="0" lang="de-A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noise</a:t>
            </a:r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4B55CD0-3A90-1732-B23B-3D03FC709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692" y="1829284"/>
            <a:ext cx="4142354" cy="31994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1DA3A4-8D7F-0F18-E4C8-ED17A8F49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288" y="4501773"/>
            <a:ext cx="3033712" cy="23431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4EC7E06-09F7-0575-E5D3-58894CFB7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385" y="1829284"/>
            <a:ext cx="3796890" cy="267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48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C1717-514E-4719-6561-D0D6B859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748"/>
          </a:xfrm>
        </p:spPr>
        <p:txBody>
          <a:bodyPr>
            <a:normAutofit fontScale="90000"/>
          </a:bodyPr>
          <a:lstStyle/>
          <a:p>
            <a:r>
              <a:rPr lang="de-AT" dirty="0"/>
              <a:t>Very simple </a:t>
            </a:r>
            <a:r>
              <a:rPr lang="de-AT" dirty="0" err="1"/>
              <a:t>system</a:t>
            </a:r>
            <a:r>
              <a:rPr lang="de-AT" dirty="0"/>
              <a:t> </a:t>
            </a:r>
            <a:r>
              <a:rPr kumimoji="0" lang="de-A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with</a:t>
            </a:r>
            <a:r>
              <a:rPr kumimoji="0" lang="de-AT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additional </a:t>
            </a:r>
            <a:r>
              <a:rPr kumimoji="0" lang="de-AT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noise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31919B-D164-05D4-B3F0-63127D4E0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817" y="1627322"/>
            <a:ext cx="5606000" cy="5230678"/>
          </a:xfrm>
          <a:prstGeom prst="rect">
            <a:avLst/>
          </a:prstGeom>
        </p:spPr>
      </p:pic>
      <p:pic>
        <p:nvPicPr>
          <p:cNvPr id="5" name="traj_test_fkt_noise_spectral">
            <a:hlinkClick r:id="" action="ppaction://media"/>
            <a:extLst>
              <a:ext uri="{FF2B5EF4-FFF2-40B4-BE49-F238E27FC236}">
                <a16:creationId xmlns:a16="http://schemas.microsoft.com/office/drawing/2014/main" id="{C39AF557-2B40-BA28-EB0A-576D04E11E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517017"/>
            <a:ext cx="5606000" cy="42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6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990E7B-B4BB-3AEE-CA42-9C37C4C4B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7763"/>
          </a:xfrm>
        </p:spPr>
        <p:txBody>
          <a:bodyPr>
            <a:normAutofit fontScale="90000"/>
          </a:bodyPr>
          <a:lstStyle/>
          <a:p>
            <a:r>
              <a:rPr lang="de-AT" dirty="0"/>
              <a:t>4 simple solar </a:t>
            </a:r>
            <a:r>
              <a:rPr lang="de-AT" dirty="0" err="1"/>
              <a:t>systems</a:t>
            </a:r>
            <a:endParaRPr lang="de-AT" dirty="0"/>
          </a:p>
        </p:txBody>
      </p:sp>
      <p:pic>
        <p:nvPicPr>
          <p:cNvPr id="3" name="4_simple_solar_truth">
            <a:hlinkClick r:id="" action="ppaction://media"/>
            <a:extLst>
              <a:ext uri="{FF2B5EF4-FFF2-40B4-BE49-F238E27FC236}">
                <a16:creationId xmlns:a16="http://schemas.microsoft.com/office/drawing/2014/main" id="{59CE137D-D10A-C4A6-C717-AF89F625A6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530" y="2042146"/>
            <a:ext cx="5245100" cy="39338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A3869FF-DD1E-3044-6EA5-F28663DE95D3}"/>
              </a:ext>
            </a:extLst>
          </p:cNvPr>
          <p:cNvSpPr txBox="1"/>
          <p:nvPr/>
        </p:nvSpPr>
        <p:spPr>
          <a:xfrm>
            <a:off x="838200" y="1273487"/>
            <a:ext cx="177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Ground Truth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E65CBA9-86A7-7056-E074-B51D87E6E048}"/>
              </a:ext>
            </a:extLst>
          </p:cNvPr>
          <p:cNvSpPr txBox="1"/>
          <p:nvPr/>
        </p:nvSpPr>
        <p:spPr>
          <a:xfrm>
            <a:off x="4141753" y="1253112"/>
            <a:ext cx="788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RMSD der Positionen mit </a:t>
            </a:r>
            <a:r>
              <a:rPr lang="de-AT" dirty="0" err="1"/>
              <a:t>Superimposition</a:t>
            </a:r>
            <a:r>
              <a:rPr lang="de-AT" dirty="0"/>
              <a:t> zeigt Periodizität (</a:t>
            </a:r>
            <a:r>
              <a:rPr lang="de-AT" dirty="0" err="1"/>
              <a:t>reference</a:t>
            </a:r>
            <a:r>
              <a:rPr lang="de-AT" dirty="0"/>
              <a:t> frame 0)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29826EA-CA80-B1B3-0A72-78137B395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913" y="1852668"/>
            <a:ext cx="2903033" cy="215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3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C1717-514E-4719-6561-D0D6B859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748"/>
          </a:xfrm>
        </p:spPr>
        <p:txBody>
          <a:bodyPr>
            <a:normAutofit fontScale="90000"/>
          </a:bodyPr>
          <a:lstStyle/>
          <a:p>
            <a:r>
              <a:rPr lang="de-AT" dirty="0"/>
              <a:t>4 simple solar </a:t>
            </a:r>
            <a:r>
              <a:rPr lang="de-AT" dirty="0" err="1"/>
              <a:t>systems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AF848AF-C94F-34EB-B991-805CB88B8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6" y="4284075"/>
            <a:ext cx="3319158" cy="247886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D394FC-FEAC-6034-D4C2-46B43F81B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85" y="1482781"/>
            <a:ext cx="3125085" cy="27315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82924FA-DB47-09F4-2482-47C4BC8AF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868" y="1482780"/>
            <a:ext cx="3132975" cy="280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60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788</Words>
  <Application>Microsoft Office PowerPoint</Application>
  <PresentationFormat>Breitbild</PresentationFormat>
  <Paragraphs>51</Paragraphs>
  <Slides>26</Slides>
  <Notes>0</Notes>
  <HiddenSlides>0</HiddenSlides>
  <MMClips>18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Aptos</vt:lpstr>
      <vt:lpstr>Aptos Display</vt:lpstr>
      <vt:lpstr>Arial</vt:lpstr>
      <vt:lpstr>Consolas</vt:lpstr>
      <vt:lpstr>Times New Roman</vt:lpstr>
      <vt:lpstr>Office</vt:lpstr>
      <vt:lpstr>Grundtypen von synthetischen Datensets</vt:lpstr>
      <vt:lpstr>Implementierte Evaluationsmetriken/-visualisationen</vt:lpstr>
      <vt:lpstr>Angewandte Clusteringverfahren</vt:lpstr>
      <vt:lpstr>  Very simple system (linear and circular motions) with additional noise   num_particles_per_group = [     (5, traj_generator.circular_motion, {'radius': 1, 'speed': 0.1, 'clockwise': True, 'perturbation': 0.2}),       (7, traj_generator.circular_motion, {'radius': 1, 'speed': 0.1, 'clockwise': False, 'perturbation': 0.2}),       (3, traj_generator.linear_motion, {'length': 2, 'speed': 0.1, 'perturbation': 0.2})     ,            (5, traj_generator.circular_motion, {'radius': 1.5, 'speed': 0.5, 'clockwise': True, 'perturbation': 0.2}),       (7, traj_generator.circular_motion, {'radius': 1.5, 'speed': 0.5,'clockwise': False, 'perturbation': 0.2}),       (3, traj_generator.linear_motion, {'length': 2, 'speed': 0.5, 'y_speed' : 0.2, 'perturbation‘: 0.2})                      </vt:lpstr>
      <vt:lpstr>Very simple system with additional noise</vt:lpstr>
      <vt:lpstr>Very simple system with additional noise</vt:lpstr>
      <vt:lpstr>Very simple system with additional noise</vt:lpstr>
      <vt:lpstr>4 simple solar systems</vt:lpstr>
      <vt:lpstr>4 simple solar systems</vt:lpstr>
      <vt:lpstr>4 simple solar systems</vt:lpstr>
      <vt:lpstr>4 simple solar systems</vt:lpstr>
      <vt:lpstr>(too) simple example</vt:lpstr>
      <vt:lpstr>Simple example</vt:lpstr>
      <vt:lpstr>Affinity propagation creates much more clusters</vt:lpstr>
      <vt:lpstr>Simple Simulation von 2 ‚Polymeren‘</vt:lpstr>
      <vt:lpstr>Simple Simulation von 2 Polymeren</vt:lpstr>
      <vt:lpstr>Simple Simulation von 2 Polymeren</vt:lpstr>
      <vt:lpstr>Simple Simulation von 2 Polymeren</vt:lpstr>
      <vt:lpstr> 1 Polymer-Entität, 3 ‚Gruppen‘  physics_sim_simple_moreparticles_proteins.simulate_for_clustering(stim_steps=1000, temp=1, thermostat=1, entities=1, particles_per_group=100, group_thermostat=1, dt=0.01, harmpot=0, fenepot=1, desireddist = 1.04, pot_const=30, group_additions=False, friction=1) </vt:lpstr>
      <vt:lpstr>1 Polymer-Entität, 3 ‚Gruppen‘</vt:lpstr>
      <vt:lpstr>1 Polymer-Entität, 3 ‚Gruppen‘</vt:lpstr>
      <vt:lpstr>physics_sim_simple_moreparticles_proteins.simulate_for_clustering(harmpot=1, group_thermostat=True, temp=1, fenepot=0, desireddist = 1.04, pot_const=5, group_additions=False)</vt:lpstr>
      <vt:lpstr>physics_sim_simple_moreparticles_proteins.simulate_for_clustering(stim_steps=1000, temp=[1,2,3], thermostat=1, entities=1, particles_per_group=100, group_thermostat=0, dt=0.01, harmpot=1, fenepot=0, desireddist = 1.04, pot_const=5, group_additions=True, friction=1, explicit_groups=explicit_groups) 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3w6r13z3fy@univie.onmicrosoft.com</dc:creator>
  <cp:lastModifiedBy>3w6r13z3fy@univie.onmicrosoft.com</cp:lastModifiedBy>
  <cp:revision>21</cp:revision>
  <dcterms:created xsi:type="dcterms:W3CDTF">2024-07-07T12:50:50Z</dcterms:created>
  <dcterms:modified xsi:type="dcterms:W3CDTF">2024-08-01T13:54:18Z</dcterms:modified>
</cp:coreProperties>
</file>